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9" r:id="rId3"/>
    <p:sldId id="276" r:id="rId4"/>
    <p:sldId id="260" r:id="rId5"/>
    <p:sldId id="285" r:id="rId6"/>
    <p:sldId id="286" r:id="rId7"/>
    <p:sldId id="287" r:id="rId8"/>
    <p:sldId id="289" r:id="rId9"/>
    <p:sldId id="277" r:id="rId10"/>
    <p:sldId id="293" r:id="rId11"/>
    <p:sldId id="288" r:id="rId12"/>
    <p:sldId id="294" r:id="rId13"/>
    <p:sldId id="290" r:id="rId14"/>
    <p:sldId id="291" r:id="rId15"/>
    <p:sldId id="292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E1ACF-3EF2-D145-9DBF-02CE67874285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35F1648E-6345-AE4D-BF71-7FA5B574A545}">
      <dgm:prSet phldrT="[Text]" custT="1"/>
      <dgm:spPr/>
      <dgm:t>
        <a:bodyPr/>
        <a:lstStyle/>
        <a:p>
          <a:pPr algn="l"/>
          <a:endParaRPr lang="en-US" sz="1400" dirty="0">
            <a:latin typeface="Trade Gothic LT Std"/>
            <a:cs typeface="Trade Gothic LT Std"/>
          </a:endParaRPr>
        </a:p>
      </dgm:t>
    </dgm:pt>
    <dgm:pt modelId="{03FBD60B-6E24-0F42-AFFC-8327BB2CA087}" type="parTrans" cxnId="{D1C565D5-8087-FD47-8B28-65DC9665718C}">
      <dgm:prSet/>
      <dgm:spPr/>
      <dgm:t>
        <a:bodyPr/>
        <a:lstStyle/>
        <a:p>
          <a:endParaRPr lang="en-US"/>
        </a:p>
      </dgm:t>
    </dgm:pt>
    <dgm:pt modelId="{82B49F91-7150-604F-8694-5D317B122657}" type="sibTrans" cxnId="{D1C565D5-8087-FD47-8B28-65DC9665718C}">
      <dgm:prSet/>
      <dgm:spPr/>
      <dgm:t>
        <a:bodyPr/>
        <a:lstStyle/>
        <a:p>
          <a:endParaRPr lang="en-US"/>
        </a:p>
      </dgm:t>
    </dgm:pt>
    <dgm:pt modelId="{E239C514-D024-6041-90FB-0B447112A5DC}">
      <dgm:prSet phldrT="[Text]"/>
      <dgm:spPr/>
      <dgm:t>
        <a:bodyPr/>
        <a:lstStyle/>
        <a:p>
          <a:endParaRPr lang="en-US" dirty="0"/>
        </a:p>
      </dgm:t>
    </dgm:pt>
    <dgm:pt modelId="{3FB0794A-9582-5B41-933D-56DBDDFEB48A}" type="sibTrans" cxnId="{40CE6290-4E80-A042-882F-2595F47362D3}">
      <dgm:prSet/>
      <dgm:spPr/>
      <dgm:t>
        <a:bodyPr/>
        <a:lstStyle/>
        <a:p>
          <a:endParaRPr lang="en-US"/>
        </a:p>
      </dgm:t>
    </dgm:pt>
    <dgm:pt modelId="{FB2AD962-D4C0-DF44-99DD-7FD82A593A0F}" type="parTrans" cxnId="{40CE6290-4E80-A042-882F-2595F47362D3}">
      <dgm:prSet/>
      <dgm:spPr/>
      <dgm:t>
        <a:bodyPr/>
        <a:lstStyle/>
        <a:p>
          <a:endParaRPr lang="en-US"/>
        </a:p>
      </dgm:t>
    </dgm:pt>
    <dgm:pt modelId="{F5952500-7093-9241-9092-69A69A52DCE7}" type="pres">
      <dgm:prSet presAssocID="{B1BE1ACF-3EF2-D145-9DBF-02CE67874285}" presName="compositeShape" presStyleCnt="0">
        <dgm:presLayoutVars>
          <dgm:chMax val="7"/>
          <dgm:dir/>
          <dgm:resizeHandles val="exact"/>
        </dgm:presLayoutVars>
      </dgm:prSet>
      <dgm:spPr/>
    </dgm:pt>
    <dgm:pt modelId="{650919ED-EFE5-C947-879E-01E95BDA4679}" type="pres">
      <dgm:prSet presAssocID="{35F1648E-6345-AE4D-BF71-7FA5B574A545}" presName="circ1" presStyleLbl="vennNode1" presStyleIdx="0" presStyleCnt="2" custScaleX="118477" custScaleY="117228" custLinFactNeighborX="-247" custLinFactNeighborY="1728"/>
      <dgm:spPr/>
      <dgm:t>
        <a:bodyPr/>
        <a:lstStyle/>
        <a:p>
          <a:endParaRPr lang="en-US"/>
        </a:p>
      </dgm:t>
    </dgm:pt>
    <dgm:pt modelId="{9444AF8D-4D50-AC46-A57A-B2F2A7F65ADD}" type="pres">
      <dgm:prSet presAssocID="{35F1648E-6345-AE4D-BF71-7FA5B574A54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05691-EECA-CF4E-8332-FBD4EF3B771F}" type="pres">
      <dgm:prSet presAssocID="{E239C514-D024-6041-90FB-0B447112A5DC}" presName="circ2" presStyleLbl="vennNode1" presStyleIdx="1" presStyleCnt="2" custScaleX="120307" custScaleY="117228" custLinFactNeighborX="7770" custLinFactNeighborY="760"/>
      <dgm:spPr/>
      <dgm:t>
        <a:bodyPr/>
        <a:lstStyle/>
        <a:p>
          <a:endParaRPr lang="en-US"/>
        </a:p>
      </dgm:t>
    </dgm:pt>
    <dgm:pt modelId="{28E17CCF-0C14-684E-9E2E-7D821C8AC9DF}" type="pres">
      <dgm:prSet presAssocID="{E239C514-D024-6041-90FB-0B447112A5D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5942E1-3508-254B-8DD9-F9A6CA4D4D39}" type="presOf" srcId="{35F1648E-6345-AE4D-BF71-7FA5B574A545}" destId="{650919ED-EFE5-C947-879E-01E95BDA4679}" srcOrd="0" destOrd="0" presId="urn:microsoft.com/office/officeart/2005/8/layout/venn1"/>
    <dgm:cxn modelId="{1194C313-5F01-454B-BE93-F13126634445}" type="presOf" srcId="{B1BE1ACF-3EF2-D145-9DBF-02CE67874285}" destId="{F5952500-7093-9241-9092-69A69A52DCE7}" srcOrd="0" destOrd="0" presId="urn:microsoft.com/office/officeart/2005/8/layout/venn1"/>
    <dgm:cxn modelId="{33F72639-36B4-3C42-A40E-59A06091A3F0}" type="presOf" srcId="{E239C514-D024-6041-90FB-0B447112A5DC}" destId="{28E17CCF-0C14-684E-9E2E-7D821C8AC9DF}" srcOrd="1" destOrd="0" presId="urn:microsoft.com/office/officeart/2005/8/layout/venn1"/>
    <dgm:cxn modelId="{0F1A5152-DF5B-0F4B-8684-15BB46910940}" type="presOf" srcId="{E239C514-D024-6041-90FB-0B447112A5DC}" destId="{64105691-EECA-CF4E-8332-FBD4EF3B771F}" srcOrd="0" destOrd="0" presId="urn:microsoft.com/office/officeart/2005/8/layout/venn1"/>
    <dgm:cxn modelId="{40CE6290-4E80-A042-882F-2595F47362D3}" srcId="{B1BE1ACF-3EF2-D145-9DBF-02CE67874285}" destId="{E239C514-D024-6041-90FB-0B447112A5DC}" srcOrd="1" destOrd="0" parTransId="{FB2AD962-D4C0-DF44-99DD-7FD82A593A0F}" sibTransId="{3FB0794A-9582-5B41-933D-56DBDDFEB48A}"/>
    <dgm:cxn modelId="{D1C565D5-8087-FD47-8B28-65DC9665718C}" srcId="{B1BE1ACF-3EF2-D145-9DBF-02CE67874285}" destId="{35F1648E-6345-AE4D-BF71-7FA5B574A545}" srcOrd="0" destOrd="0" parTransId="{03FBD60B-6E24-0F42-AFFC-8327BB2CA087}" sibTransId="{82B49F91-7150-604F-8694-5D317B122657}"/>
    <dgm:cxn modelId="{BF038154-6605-8C48-8D68-0CD3FE36EA0B}" type="presOf" srcId="{35F1648E-6345-AE4D-BF71-7FA5B574A545}" destId="{9444AF8D-4D50-AC46-A57A-B2F2A7F65ADD}" srcOrd="1" destOrd="0" presId="urn:microsoft.com/office/officeart/2005/8/layout/venn1"/>
    <dgm:cxn modelId="{574FD9D9-01BB-744B-92A2-B9A9565169E4}" type="presParOf" srcId="{F5952500-7093-9241-9092-69A69A52DCE7}" destId="{650919ED-EFE5-C947-879E-01E95BDA4679}" srcOrd="0" destOrd="0" presId="urn:microsoft.com/office/officeart/2005/8/layout/venn1"/>
    <dgm:cxn modelId="{F5317E64-E968-C84D-B2D9-51A35E6FA085}" type="presParOf" srcId="{F5952500-7093-9241-9092-69A69A52DCE7}" destId="{9444AF8D-4D50-AC46-A57A-B2F2A7F65ADD}" srcOrd="1" destOrd="0" presId="urn:microsoft.com/office/officeart/2005/8/layout/venn1"/>
    <dgm:cxn modelId="{E253EBC4-480B-724D-B181-0A2800240BCF}" type="presParOf" srcId="{F5952500-7093-9241-9092-69A69A52DCE7}" destId="{64105691-EECA-CF4E-8332-FBD4EF3B771F}" srcOrd="2" destOrd="0" presId="urn:microsoft.com/office/officeart/2005/8/layout/venn1"/>
    <dgm:cxn modelId="{91476CB0-B41C-9243-909B-133F19469459}" type="presParOf" srcId="{F5952500-7093-9241-9092-69A69A52DCE7}" destId="{28E17CCF-0C14-684E-9E2E-7D821C8AC9D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919ED-EFE5-C947-879E-01E95BDA4679}">
      <dsp:nvSpPr>
        <dsp:cNvPr id="0" name=""/>
        <dsp:cNvSpPr/>
      </dsp:nvSpPr>
      <dsp:spPr>
        <a:xfrm>
          <a:off x="-212635" y="-217135"/>
          <a:ext cx="4465194" cy="441812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Trade Gothic LT Std"/>
            <a:cs typeface="Trade Gothic LT Std"/>
          </a:endParaRPr>
        </a:p>
      </dsp:txBody>
      <dsp:txXfrm>
        <a:off x="410882" y="303855"/>
        <a:ext cx="2574526" cy="3376139"/>
      </dsp:txXfrm>
    </dsp:sp>
    <dsp:sp modelId="{64105691-EECA-CF4E-8332-FBD4EF3B771F}">
      <dsp:nvSpPr>
        <dsp:cNvPr id="0" name=""/>
        <dsp:cNvSpPr/>
      </dsp:nvSpPr>
      <dsp:spPr>
        <a:xfrm>
          <a:off x="2469152" y="-217135"/>
          <a:ext cx="4534164" cy="441812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755875" y="303855"/>
        <a:ext cx="2614293" cy="337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994333-C3C7-8642-8DC4-7AAA4C4F9A46}" type="datetimeFigureOut">
              <a:rPr lang="en-US"/>
              <a:pPr>
                <a:defRPr/>
              </a:pPr>
              <a:t>4/22/16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03E928-D7EF-414E-9F5C-14B4FC16E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4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FC0AD-4785-C743-92E5-1750F182BE9B}" type="datetimeFigureOut">
              <a:rPr lang="en-US" smtClean="0"/>
              <a:t>4/22/16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E25EC-FC06-694B-89C0-4730E42DD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396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0815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4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5392738"/>
            <a:ext cx="9144000" cy="1465262"/>
            <a:chOff x="0" y="5392537"/>
            <a:chExt cx="9144000" cy="1465463"/>
          </a:xfrm>
        </p:grpSpPr>
        <p:sp>
          <p:nvSpPr>
            <p:cNvPr id="5" name="Rectangle 4"/>
            <p:cNvSpPr/>
            <p:nvPr/>
          </p:nvSpPr>
          <p:spPr>
            <a:xfrm>
              <a:off x="0" y="5392537"/>
              <a:ext cx="9144000" cy="1465463"/>
            </a:xfrm>
            <a:prstGeom prst="rect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559" y="6033304"/>
              <a:ext cx="1710996" cy="466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3154"/>
            <a:ext cx="7772400" cy="923559"/>
          </a:xfrm>
        </p:spPr>
        <p:txBody>
          <a:bodyPr anchor="t"/>
          <a:lstStyle>
            <a:lvl1pPr algn="ctr">
              <a:defRPr sz="4000" b="0" cap="all">
                <a:latin typeface="Baskerville"/>
                <a:cs typeface="Baskervill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90021"/>
            <a:ext cx="7772400" cy="414825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0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8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57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5392738"/>
            <a:ext cx="9144000" cy="1465262"/>
            <a:chOff x="0" y="5392537"/>
            <a:chExt cx="9144000" cy="1465463"/>
          </a:xfrm>
        </p:grpSpPr>
        <p:sp>
          <p:nvSpPr>
            <p:cNvPr id="8" name="Rectangle 7"/>
            <p:cNvSpPr/>
            <p:nvPr/>
          </p:nvSpPr>
          <p:spPr>
            <a:xfrm>
              <a:off x="0" y="5392537"/>
              <a:ext cx="9144000" cy="1465463"/>
            </a:xfrm>
            <a:prstGeom prst="rect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pic>
          <p:nvPicPr>
            <p:cNvPr id="1030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559" y="6033304"/>
              <a:ext cx="1710996" cy="466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6" r:id="rId4"/>
    <p:sldLayoutId id="2147483667" r:id="rId5"/>
    <p:sldLayoutId id="2147483668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Baskerville"/>
          <a:ea typeface="ＭＳ Ｐゴシック" charset="0"/>
          <a:cs typeface="Baskerville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skerville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/>
          <a:ea typeface="ＭＳ Ｐゴシック" charset="0"/>
          <a:cs typeface="Verdan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/>
          <a:ea typeface="ＭＳ Ｐゴシック" charset="0"/>
          <a:cs typeface="Verdan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ＭＳ Ｐゴシック" charset="0"/>
          <a:cs typeface="Verdan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/>
          <a:ea typeface="ＭＳ Ｐゴシック" charset="0"/>
          <a:cs typeface="Verdan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s://www.facebook.com/MHCDC" TargetMode="External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MhcClubOfFairfieldVillages?fref=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sites.alumnae.mtholyoke.edu/wp/piedmont/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ites.alumnae.mtholyoke.edu/wp/hartford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ctrTitle"/>
          </p:nvPr>
        </p:nvSpPr>
        <p:spPr>
          <a:xfrm>
            <a:off x="0" y="1537576"/>
            <a:ext cx="9144000" cy="1470025"/>
          </a:xfrm>
        </p:spPr>
        <p:txBody>
          <a:bodyPr/>
          <a:lstStyle/>
          <a:p>
            <a:r>
              <a:rPr lang="en-US" dirty="0" smtClean="0">
                <a:latin typeface="Baskerville" charset="0"/>
              </a:rPr>
              <a:t>Building Alumnae Engagement</a:t>
            </a:r>
            <a:endParaRPr lang="en-US" sz="3200" dirty="0">
              <a:latin typeface="Baskervill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03500"/>
            <a:ext cx="9144000" cy="1752600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ea typeface="+mn-ea"/>
              </a:rPr>
              <a:t>Marketing &amp; Communications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2486" y="5892800"/>
            <a:ext cx="689114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"/>
    </mc:Choice>
    <mc:Fallback>
      <p:transition xmlns:p14="http://schemas.microsoft.com/office/powerpoint/2010/main" spd="slow" advTm="145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399402"/>
            <a:ext cx="9144000" cy="1465463"/>
            <a:chOff x="0" y="5392537"/>
            <a:chExt cx="9144000" cy="1465463"/>
          </a:xfrm>
        </p:grpSpPr>
        <p:sp>
          <p:nvSpPr>
            <p:cNvPr id="19" name="Rectangle 18"/>
            <p:cNvSpPr/>
            <p:nvPr/>
          </p:nvSpPr>
          <p:spPr>
            <a:xfrm>
              <a:off x="0" y="5392537"/>
              <a:ext cx="9144000" cy="1465463"/>
            </a:xfrm>
            <a:prstGeom prst="rect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5559" y="6033304"/>
              <a:ext cx="1710996" cy="466118"/>
            </a:xfrm>
            <a:prstGeom prst="rect">
              <a:avLst/>
            </a:prstGeom>
          </p:spPr>
        </p:pic>
        <p:pic>
          <p:nvPicPr>
            <p:cNvPr id="21" name="Picture 20" descr="mhc_nfc (1)_legacy_new_white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701" y="6117010"/>
              <a:ext cx="1219200" cy="347623"/>
            </a:xfrm>
            <a:prstGeom prst="rect">
              <a:avLst/>
            </a:prstGeom>
          </p:spPr>
        </p:pic>
      </p:grp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395710006"/>
              </p:ext>
            </p:extLst>
          </p:nvPr>
        </p:nvGraphicFramePr>
        <p:xfrm>
          <a:off x="1297001" y="1275011"/>
          <a:ext cx="6790682" cy="398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55966" y="1986766"/>
            <a:ext cx="274920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500" dirty="0">
                <a:latin typeface="Helvetica Light"/>
                <a:cs typeface="Helvetica Light"/>
              </a:rPr>
              <a:t>Connect organizations with their “fans</a:t>
            </a:r>
            <a:r>
              <a:rPr lang="en-US" sz="1500" dirty="0" smtClean="0">
                <a:latin typeface="Helvetica Light"/>
                <a:cs typeface="Helvetica Light"/>
              </a:rPr>
              <a:t>”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 smtClean="0">
                <a:latin typeface="Helvetica Light"/>
                <a:cs typeface="Helvetica Light"/>
              </a:rPr>
              <a:t>Are </a:t>
            </a:r>
            <a:r>
              <a:rPr lang="en-US" sz="1500" dirty="0">
                <a:latin typeface="Helvetica Light"/>
                <a:cs typeface="Helvetica Light"/>
              </a:rPr>
              <a:t>public and show up in search </a:t>
            </a:r>
            <a:r>
              <a:rPr lang="en-US" sz="1500" dirty="0" smtClean="0">
                <a:latin typeface="Helvetica Light"/>
                <a:cs typeface="Helvetica Light"/>
              </a:rPr>
              <a:t>engines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 smtClean="0">
                <a:latin typeface="Helvetica Light"/>
                <a:cs typeface="Helvetica Light"/>
              </a:rPr>
              <a:t>Can </a:t>
            </a:r>
            <a:r>
              <a:rPr lang="en-US" sz="1500" dirty="0">
                <a:latin typeface="Helvetica Light"/>
                <a:cs typeface="Helvetica Light"/>
              </a:rPr>
              <a:t>send </a:t>
            </a:r>
            <a:r>
              <a:rPr lang="en-US" sz="1500" dirty="0" smtClean="0">
                <a:latin typeface="Helvetica Light"/>
                <a:cs typeface="Helvetica Light"/>
              </a:rPr>
              <a:t>updates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>
                <a:latin typeface="Helvetica Light"/>
                <a:cs typeface="Helvetica Light"/>
              </a:rPr>
              <a:t>Have tabs/applications that uncover more information</a:t>
            </a:r>
          </a:p>
          <a:p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42799" y="2001211"/>
            <a:ext cx="254488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500" dirty="0">
                <a:latin typeface="Helvetica Light"/>
                <a:cs typeface="Helvetica Light"/>
              </a:rPr>
              <a:t>Set up for more personal </a:t>
            </a:r>
            <a:r>
              <a:rPr lang="en-US" sz="1500" dirty="0" smtClean="0">
                <a:latin typeface="Helvetica Light"/>
                <a:cs typeface="Helvetica Light"/>
              </a:rPr>
              <a:t>interaction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>
                <a:latin typeface="Helvetica Light"/>
                <a:cs typeface="Helvetica Light"/>
              </a:rPr>
              <a:t>Can be set to “open” or “closed</a:t>
            </a:r>
            <a:r>
              <a:rPr lang="en-US" sz="1500" dirty="0" smtClean="0">
                <a:latin typeface="Helvetica Light"/>
                <a:cs typeface="Helvetica Light"/>
              </a:rPr>
              <a:t>”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500" dirty="0">
                <a:latin typeface="Helvetica Light"/>
                <a:cs typeface="Helvetica Light"/>
              </a:rPr>
              <a:t>Can send </a:t>
            </a:r>
            <a:r>
              <a:rPr lang="en-US" sz="1500" dirty="0" smtClean="0">
                <a:latin typeface="Helvetica Light"/>
                <a:cs typeface="Helvetica Light"/>
              </a:rPr>
              <a:t>direct messages</a:t>
            </a:r>
            <a:br>
              <a:rPr lang="en-US" sz="1500" dirty="0" smtClean="0">
                <a:latin typeface="Helvetica Light"/>
                <a:cs typeface="Helvetica Light"/>
              </a:rPr>
            </a:br>
            <a:endParaRPr lang="en-US" sz="1500" dirty="0" smtClean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6404" y="3023266"/>
            <a:ext cx="258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Events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Purchase ads</a:t>
            </a:r>
            <a:endParaRPr lang="en-US" sz="1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72474" y="1278797"/>
            <a:ext cx="83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Pages</a:t>
            </a:r>
            <a:endParaRPr lang="en-US" b="1" dirty="0">
              <a:latin typeface="Helvetica Light"/>
              <a:cs typeface="Helvetica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9631" y="1278797"/>
            <a:ext cx="95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Groups</a:t>
            </a:r>
            <a:endParaRPr lang="en-US" b="1" dirty="0">
              <a:latin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11155"/>
            <a:ext cx="908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/>
                <a:cs typeface="Garamond"/>
              </a:rPr>
              <a:t>Ways to Reach Your Classmates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2205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Steal from the Best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782475"/>
            <a:ext cx="28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Social Media</a:t>
            </a:r>
          </a:p>
        </p:txBody>
      </p:sp>
      <p:pic>
        <p:nvPicPr>
          <p:cNvPr id="2" name="Picture 1" descr="Screen Shot 2016-03-29 at 12.25.31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3927"/>
            <a:ext cx="3940673" cy="4048460"/>
          </a:xfrm>
          <a:prstGeom prst="rect">
            <a:avLst/>
          </a:prstGeom>
        </p:spPr>
      </p:pic>
      <p:pic>
        <p:nvPicPr>
          <p:cNvPr id="6" name="Picture 5" descr="Screen Shot 2016-03-29 at 12.25.17 PM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49" y="1893927"/>
            <a:ext cx="3940673" cy="404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208" y="1524595"/>
            <a:ext cx="420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facebook.com</a:t>
            </a:r>
            <a:r>
              <a:rPr lang="en-US" sz="1800" dirty="0"/>
              <a:t>/</a:t>
            </a:r>
            <a:r>
              <a:rPr lang="en-US" sz="1800" dirty="0" err="1" smtClean="0"/>
              <a:t>MHCClubOfFairfieldVillages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917949" y="1524595"/>
            <a:ext cx="420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facebook.com</a:t>
            </a:r>
            <a:r>
              <a:rPr lang="en-US" sz="1800" dirty="0" smtClean="0"/>
              <a:t>/</a:t>
            </a:r>
            <a:r>
              <a:rPr lang="en-US" sz="1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MHCDC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45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Steal from the Best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782475"/>
            <a:ext cx="28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Websites </a:t>
            </a:r>
          </a:p>
        </p:txBody>
      </p:sp>
      <p:pic>
        <p:nvPicPr>
          <p:cNvPr id="2" name="Picture 1" descr="Screen Shot 2016-03-29 at 12.19.2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" y="1791755"/>
            <a:ext cx="4276315" cy="4044233"/>
          </a:xfrm>
          <a:prstGeom prst="rect">
            <a:avLst/>
          </a:prstGeom>
        </p:spPr>
      </p:pic>
      <p:pic>
        <p:nvPicPr>
          <p:cNvPr id="5" name="Picture 4" descr="Screen Shot 2016-03-29 at 12.19.16 PM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66" y="2097235"/>
            <a:ext cx="3810194" cy="3738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85" y="1589222"/>
            <a:ext cx="438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sites.alumnae.mtholyoke.edu</a:t>
            </a:r>
            <a:r>
              <a:rPr lang="en-US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wp</a:t>
            </a:r>
            <a:r>
              <a:rPr lang="en-US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hartford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79757" y="1587733"/>
            <a:ext cx="438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sites.alumnae.mtholyoke.edu</a:t>
            </a:r>
            <a:r>
              <a:rPr lang="en-US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wp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/piedmont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960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Takeaways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3494" y="1882476"/>
            <a:ext cx="8229600" cy="342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 smtClean="0">
                <a:latin typeface="Verdana"/>
                <a:cs typeface="Verdana"/>
              </a:rPr>
              <a:t>Publish once, promote everywhere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Post event/news/updates on Facebook or your website and then push out through all of your channels: social, email, print newsletters, announcements at events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Use MHC’s Flickr accounts for photos for your website or Facebook page: </a:t>
            </a:r>
            <a:r>
              <a:rPr lang="en-US" sz="1800" dirty="0" err="1" smtClean="0">
                <a:latin typeface="Verdana"/>
                <a:cs typeface="Verdana"/>
              </a:rPr>
              <a:t>flickr.com</a:t>
            </a:r>
            <a:r>
              <a:rPr lang="en-US" sz="1800" dirty="0" smtClean="0">
                <a:latin typeface="Verdana"/>
                <a:cs typeface="Verdana"/>
              </a:rPr>
              <a:t>/</a:t>
            </a:r>
            <a:r>
              <a:rPr lang="en-US" sz="1800" dirty="0" err="1" smtClean="0">
                <a:latin typeface="Verdana"/>
                <a:cs typeface="Verdana"/>
              </a:rPr>
              <a:t>aamhc</a:t>
            </a:r>
            <a:r>
              <a:rPr lang="en-US" sz="1800" dirty="0" smtClean="0">
                <a:latin typeface="Verdana"/>
                <a:cs typeface="Verdana"/>
              </a:rPr>
              <a:t> or </a:t>
            </a:r>
            <a:r>
              <a:rPr lang="en-US" sz="1800" dirty="0" err="1" smtClean="0">
                <a:latin typeface="Verdana"/>
                <a:cs typeface="Verdana"/>
              </a:rPr>
              <a:t>flickr.com</a:t>
            </a:r>
            <a:r>
              <a:rPr lang="en-US" sz="1800" dirty="0" smtClean="0">
                <a:latin typeface="Verdana"/>
                <a:cs typeface="Verdana"/>
              </a:rPr>
              <a:t>/</a:t>
            </a:r>
            <a:r>
              <a:rPr lang="en-US" sz="1800" dirty="0" err="1" smtClean="0">
                <a:latin typeface="Verdana"/>
                <a:cs typeface="Verdana"/>
              </a:rPr>
              <a:t>mhc</a:t>
            </a:r>
            <a:endParaRPr lang="en-US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690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Takeaways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3494" y="1610310"/>
            <a:ext cx="8229600" cy="419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 smtClean="0">
                <a:latin typeface="Verdana"/>
                <a:cs typeface="Verdana"/>
              </a:rPr>
              <a:t>Post on social media at least 1x per week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Create Facebook events for every event you hold and invite your members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Shorter </a:t>
            </a:r>
            <a:r>
              <a:rPr lang="en-US" sz="1800" dirty="0">
                <a:latin typeface="Verdana"/>
                <a:cs typeface="Verdana"/>
              </a:rPr>
              <a:t>posts do </a:t>
            </a:r>
            <a:r>
              <a:rPr lang="en-US" sz="1800" dirty="0" smtClean="0">
                <a:latin typeface="Verdana"/>
                <a:cs typeface="Verdana"/>
              </a:rPr>
              <a:t>better</a:t>
            </a:r>
            <a:endParaRPr lang="en-US" sz="1800" dirty="0">
              <a:latin typeface="Verdana"/>
              <a:cs typeface="Verdana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>
                <a:latin typeface="Verdana"/>
                <a:cs typeface="Verdana"/>
              </a:rPr>
              <a:t>Photos perform 53% better than other types of posts</a:t>
            </a:r>
            <a:r>
              <a:rPr lang="en-US" sz="1800" dirty="0" smtClean="0">
                <a:latin typeface="Verdana"/>
                <a:cs typeface="Verdana"/>
              </a:rPr>
              <a:t>.</a:t>
            </a:r>
            <a:endParaRPr lang="en-US" sz="1800" dirty="0">
              <a:latin typeface="Verdana"/>
              <a:cs typeface="Verdana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>
                <a:latin typeface="Verdana"/>
                <a:cs typeface="Verdana"/>
              </a:rPr>
              <a:t>Posts with questions garner 100% more comments than those without</a:t>
            </a:r>
            <a:r>
              <a:rPr lang="en-US" sz="1800" dirty="0" smtClean="0">
                <a:latin typeface="Verdana"/>
                <a:cs typeface="Verdana"/>
              </a:rPr>
              <a:t>.</a:t>
            </a:r>
            <a:endParaRPr lang="en-US" sz="1800" dirty="0">
              <a:latin typeface="Verdana"/>
              <a:cs typeface="Verdana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>
                <a:latin typeface="Verdana"/>
                <a:cs typeface="Verdana"/>
              </a:rPr>
              <a:t>When out of ideas, steal</a:t>
            </a:r>
            <a:r>
              <a:rPr lang="en-US" sz="1800" dirty="0" smtClean="0">
                <a:latin typeface="Verdana"/>
                <a:cs typeface="Verdana"/>
              </a:rPr>
              <a:t>! Repost the College or Association news.</a:t>
            </a:r>
            <a:endParaRPr lang="en-US" sz="18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0172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Takeaways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3494" y="1610310"/>
            <a:ext cx="8229600" cy="28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>
                <a:latin typeface="Verdana"/>
                <a:cs typeface="Verdana"/>
              </a:rPr>
              <a:t>Send an email and/or letter </a:t>
            </a:r>
            <a:r>
              <a:rPr lang="en-US" b="1" dirty="0" smtClean="0">
                <a:latin typeface="Verdana"/>
                <a:cs typeface="Verdana"/>
              </a:rPr>
              <a:t>at least quarterly</a:t>
            </a:r>
            <a:r>
              <a:rPr lang="en-US" b="1" dirty="0">
                <a:latin typeface="Verdana"/>
                <a:cs typeface="Verdana"/>
              </a:rPr>
              <a:t>: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Keep emails short. Average read time is 15 seconds. Link to website or Facebook page where you house all the details.</a:t>
            </a:r>
            <a:endParaRPr lang="en-US" sz="1800" dirty="0">
              <a:latin typeface="Verdana"/>
              <a:cs typeface="Verdana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Remind </a:t>
            </a:r>
            <a:r>
              <a:rPr lang="en-US" sz="1800" dirty="0">
                <a:latin typeface="Verdana"/>
                <a:cs typeface="Verdana"/>
              </a:rPr>
              <a:t>classmates of your social </a:t>
            </a:r>
            <a:r>
              <a:rPr lang="en-US" sz="1800" dirty="0" smtClean="0">
                <a:latin typeface="Verdana"/>
                <a:cs typeface="Verdana"/>
              </a:rPr>
              <a:t>channels in every single email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800" dirty="0" smtClean="0">
                <a:latin typeface="Verdana"/>
                <a:cs typeface="Verdana"/>
              </a:rPr>
              <a:t>Don’t just remind about upcoming events; report on the success of past events to entice new attendees.</a:t>
            </a:r>
          </a:p>
          <a:p>
            <a:pPr>
              <a:lnSpc>
                <a:spcPct val="120000"/>
              </a:lnSpc>
            </a:pPr>
            <a:endParaRPr lang="en-US" sz="18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578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Overview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Picture 7" descr="Screen Shot 2015-04-11 at 7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60" y="1600200"/>
            <a:ext cx="4275889" cy="3580824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idx="1"/>
          </p:nvPr>
        </p:nvSpPr>
        <p:spPr>
          <a:xfrm>
            <a:off x="4135456" y="1600201"/>
            <a:ext cx="5008544" cy="358082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Ways the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Association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supports club efforts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Tips and best practices to reach your members through marketing and communications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Highlight clubs that are optimizing their channels to engage alumnae.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457200" y="-132362"/>
            <a:ext cx="8229600" cy="1143000"/>
          </a:xfrm>
        </p:spPr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Association Channels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879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Picture 1" descr="Screen Shot 2016-03-03 at 1.57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7" y="1710026"/>
            <a:ext cx="2090358" cy="4801368"/>
          </a:xfrm>
          <a:prstGeom prst="rect">
            <a:avLst/>
          </a:prstGeom>
        </p:spPr>
      </p:pic>
      <p:pic>
        <p:nvPicPr>
          <p:cNvPr id="8" name="Picture 7" descr="Screen Shot 2016-03-15 at 4.0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0" y="1023362"/>
            <a:ext cx="1495503" cy="182004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2337" y="2843410"/>
            <a:ext cx="2774650" cy="819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Alumnae Quarterly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Mails to ~33,000 alums</a:t>
            </a:r>
            <a:endParaRPr lang="en-US" sz="1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4714" y="1125250"/>
            <a:ext cx="303648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Laurel Chain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enewsletter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 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Sends to ~24,000 alums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4516" y="1509784"/>
            <a:ext cx="2391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Broadcast Email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~24,000 addresses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Avg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.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 open rate 34%</a:t>
            </a:r>
          </a:p>
        </p:txBody>
      </p:sp>
      <p:pic>
        <p:nvPicPr>
          <p:cNvPr id="13" name="Picture 12" descr="Screen Shot 2016-03-03 at 3.25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74" y="1446642"/>
            <a:ext cx="1606185" cy="18851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40645" y="3608784"/>
            <a:ext cx="30131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Association Social Media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Facebook ~10,500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Twitter ~3,100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LinkedIn ~7,200</a:t>
            </a:r>
          </a:p>
          <a:p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Instagram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 ~2,100</a:t>
            </a:r>
          </a:p>
        </p:txBody>
      </p:sp>
      <p:pic>
        <p:nvPicPr>
          <p:cNvPr id="15" name="Picture 14" descr="Screen shot 2014-02-13 at 9.15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57" y="4121956"/>
            <a:ext cx="1803706" cy="6763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2337" y="4798346"/>
            <a:ext cx="30866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Association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website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~150,000 visitors/year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" name="Picture 5" descr="Screen Shot 2016-03-15 at 4.15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08784"/>
            <a:ext cx="1937515" cy="1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Supporting Clubs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8" descr="Screen Shot 2015-04-03 at 3.4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2957003" cy="5707561"/>
          </a:xfrm>
          <a:prstGeom prst="rect">
            <a:avLst/>
          </a:prstGeom>
        </p:spPr>
      </p:pic>
      <p:pic>
        <p:nvPicPr>
          <p:cNvPr id="10" name="Picture 9" descr="Screen Shot 2015-04-03 at 3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5" y="1417638"/>
            <a:ext cx="3742802" cy="756386"/>
          </a:xfrm>
          <a:prstGeom prst="rect">
            <a:avLst/>
          </a:prstGeom>
        </p:spPr>
      </p:pic>
      <p:pic>
        <p:nvPicPr>
          <p:cNvPr id="11" name="Picture 10" descr="Screen Shot 2015-04-03 at 3.51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51" y="2190505"/>
            <a:ext cx="3608343" cy="712914"/>
          </a:xfrm>
          <a:prstGeom prst="rect">
            <a:avLst/>
          </a:prstGeom>
        </p:spPr>
      </p:pic>
      <p:pic>
        <p:nvPicPr>
          <p:cNvPr id="12" name="Picture 11" descr="Screen Shot 2015-04-06 at 3.10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51" y="3017380"/>
            <a:ext cx="3623516" cy="2180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782475"/>
            <a:ext cx="28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Social Media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6195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Supporting Clubs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Picture 7" descr="Screen Shot 2015-04-06 at 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3" y="1590742"/>
            <a:ext cx="2209396" cy="4859480"/>
          </a:xfrm>
          <a:prstGeom prst="rect">
            <a:avLst/>
          </a:prstGeom>
        </p:spPr>
      </p:pic>
      <p:pic>
        <p:nvPicPr>
          <p:cNvPr id="13" name="Picture 12" descr="Screen Shot 2015-04-06 at 3.0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27" y="2201601"/>
            <a:ext cx="2484679" cy="4365485"/>
          </a:xfrm>
          <a:prstGeom prst="rect">
            <a:avLst/>
          </a:prstGeom>
        </p:spPr>
      </p:pic>
      <p:pic>
        <p:nvPicPr>
          <p:cNvPr id="14" name="Picture 13" descr="Screen Shot 2015-04-06 at 2.59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73" y="1460501"/>
            <a:ext cx="2239250" cy="5106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782475"/>
            <a:ext cx="28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Alumnae Quarterly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7791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Supporting Clubs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Picture 1" descr="Screen Shot 2016-03-15 at 4.2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1" y="1562891"/>
            <a:ext cx="4275858" cy="3467665"/>
          </a:xfrm>
          <a:prstGeom prst="rect">
            <a:avLst/>
          </a:prstGeom>
        </p:spPr>
      </p:pic>
      <p:pic>
        <p:nvPicPr>
          <p:cNvPr id="4" name="Picture 3" descr="Screen Shot 2016-03-15 at 4.2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90" y="1788175"/>
            <a:ext cx="4599189" cy="2753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82475"/>
            <a:ext cx="28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Website Calendar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041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Supporting Clubs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Picture 6" descr="Screen Shot 2015-04-03 at 2.3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1" y="1286129"/>
            <a:ext cx="4031816" cy="5377507"/>
          </a:xfrm>
          <a:prstGeom prst="rect">
            <a:avLst/>
          </a:prstGeom>
        </p:spPr>
      </p:pic>
      <p:pic>
        <p:nvPicPr>
          <p:cNvPr id="2" name="Picture 1" descr="Screen Shot 2016-03-16 at 12.4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34" y="1417638"/>
            <a:ext cx="2498181" cy="2098868"/>
          </a:xfrm>
          <a:prstGeom prst="rect">
            <a:avLst/>
          </a:prstGeom>
        </p:spPr>
      </p:pic>
      <p:pic>
        <p:nvPicPr>
          <p:cNvPr id="4" name="Picture 3" descr="Screen Shot 2016-03-16 at 12.41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34" y="3835098"/>
            <a:ext cx="2661861" cy="1982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125" y="782475"/>
            <a:ext cx="466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Broadcast Email &amp; Print Letters</a:t>
            </a:r>
          </a:p>
        </p:txBody>
      </p:sp>
    </p:spTree>
    <p:extLst>
      <p:ext uri="{BB962C8B-B14F-4D97-AF65-F5344CB8AC3E}">
        <p14:creationId xmlns:p14="http://schemas.microsoft.com/office/powerpoint/2010/main" val="369441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0" y="1756129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Baskerville" charset="0"/>
              </a:rPr>
              <a:t>Promoting Your Club Activities</a:t>
            </a:r>
            <a:endParaRPr lang="en-US" dirty="0">
              <a:latin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3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Baskerville" charset="0"/>
              </a:rPr>
              <a:t>Do You </a:t>
            </a:r>
            <a:r>
              <a:rPr lang="en-US" i="1" dirty="0" smtClean="0">
                <a:latin typeface="Baskerville" charset="0"/>
              </a:rPr>
              <a:t>Really </a:t>
            </a:r>
            <a:r>
              <a:rPr lang="en-US" dirty="0" smtClean="0">
                <a:latin typeface="Baskerville" charset="0"/>
              </a:rPr>
              <a:t>Need a Website?</a:t>
            </a:r>
            <a:r>
              <a:rPr lang="en-US" i="1" dirty="0" smtClean="0">
                <a:latin typeface="Baskerville" charset="0"/>
              </a:rPr>
              <a:t> </a:t>
            </a:r>
            <a:endParaRPr lang="en-US" dirty="0">
              <a:latin typeface="Baskervill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286129"/>
            <a:ext cx="82296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77900" y="1422450"/>
            <a:ext cx="72771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Verdana"/>
                <a:cs typeface="Verdana"/>
              </a:rPr>
              <a:t>Websites aren’t for </a:t>
            </a:r>
            <a:r>
              <a:rPr lang="en-US" sz="1500" b="1" dirty="0" smtClean="0">
                <a:latin typeface="Verdana"/>
                <a:cs typeface="Verdana"/>
              </a:rPr>
              <a:t>everyone</a:t>
            </a:r>
          </a:p>
          <a:p>
            <a:r>
              <a:rPr lang="en-US" sz="1500" dirty="0">
                <a:latin typeface="Verdana"/>
                <a:cs typeface="Verdana"/>
              </a:rPr>
              <a:t>T</a:t>
            </a:r>
            <a:r>
              <a:rPr lang="en-US" sz="1500" dirty="0" smtClean="0">
                <a:latin typeface="Verdana"/>
                <a:cs typeface="Verdana"/>
              </a:rPr>
              <a:t>hey </a:t>
            </a:r>
            <a:r>
              <a:rPr lang="en-US" sz="1500" dirty="0">
                <a:latin typeface="Verdana"/>
                <a:cs typeface="Verdana"/>
              </a:rPr>
              <a:t>take a lot of care and feeding and are not destinations for </a:t>
            </a:r>
            <a:r>
              <a:rPr lang="en-US" sz="1500" dirty="0" smtClean="0">
                <a:latin typeface="Verdana"/>
                <a:cs typeface="Verdana"/>
              </a:rPr>
              <a:t>alumnae </a:t>
            </a:r>
            <a:r>
              <a:rPr lang="en-US" sz="1500" dirty="0">
                <a:latin typeface="Verdana"/>
                <a:cs typeface="Verdana"/>
              </a:rPr>
              <a:t>in </a:t>
            </a:r>
            <a:r>
              <a:rPr lang="en-US" sz="1500" dirty="0" smtClean="0">
                <a:latin typeface="Verdana"/>
                <a:cs typeface="Verdana"/>
              </a:rPr>
              <a:t>general.</a:t>
            </a:r>
          </a:p>
          <a:p>
            <a:endParaRPr lang="en-US" sz="1500" dirty="0">
              <a:latin typeface="Verdana"/>
              <a:cs typeface="Verdana"/>
            </a:endParaRPr>
          </a:p>
          <a:p>
            <a:r>
              <a:rPr lang="en-US" sz="1500" b="1" dirty="0">
                <a:latin typeface="Verdana"/>
                <a:cs typeface="Verdana"/>
              </a:rPr>
              <a:t>Consider a Facebook page instead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Verdana"/>
                <a:cs typeface="Verdana"/>
              </a:rPr>
              <a:t>Can house the same information as a website.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Verdana"/>
                <a:cs typeface="Verdana"/>
              </a:rPr>
              <a:t>Added benefit: can push out to all followers</a:t>
            </a:r>
            <a:r>
              <a:rPr lang="en-US" sz="1500" dirty="0" smtClean="0">
                <a:latin typeface="Verdana"/>
                <a:cs typeface="Verdana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Please note: you </a:t>
            </a:r>
            <a:r>
              <a:rPr lang="en-US" sz="1500" i="1" dirty="0" smtClean="0">
                <a:latin typeface="Verdana"/>
                <a:cs typeface="Verdana"/>
              </a:rPr>
              <a:t>do not </a:t>
            </a:r>
            <a:r>
              <a:rPr lang="en-US" sz="1500" dirty="0" smtClean="0">
                <a:latin typeface="Verdana"/>
                <a:cs typeface="Verdana"/>
              </a:rPr>
              <a:t>have to have an account in Facebook to access an FB page</a:t>
            </a:r>
          </a:p>
          <a:p>
            <a:endParaRPr lang="en-US" sz="1500" dirty="0">
              <a:latin typeface="Verdana"/>
              <a:cs typeface="Verdana"/>
            </a:endParaRPr>
          </a:p>
          <a:p>
            <a:r>
              <a:rPr lang="en-US" sz="1500" b="1" dirty="0" smtClean="0">
                <a:latin typeface="Verdana"/>
                <a:cs typeface="Verdana"/>
              </a:rPr>
              <a:t>Websites should be clean, simple, and evergreen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Club board</a:t>
            </a:r>
            <a:endParaRPr lang="en-US" sz="1500" dirty="0" smtClean="0"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Dues payment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Contact information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Links to social media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Verdana"/>
                <a:cs typeface="Verdana"/>
              </a:rPr>
              <a:t>Event listings if time to keep updated</a:t>
            </a:r>
            <a:endParaRPr lang="en-US" sz="1500" dirty="0">
              <a:latin typeface="Verdana"/>
              <a:cs typeface="Verdana"/>
            </a:endParaRPr>
          </a:p>
          <a:p>
            <a:endParaRPr lang="en-US" sz="1600" dirty="0" smtClean="0">
              <a:latin typeface="Verdana"/>
              <a:cs typeface="Verdana"/>
            </a:endParaRPr>
          </a:p>
          <a:p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262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_2016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11939</TotalTime>
  <Words>431</Words>
  <Application>Microsoft Macintosh PowerPoint</Application>
  <PresentationFormat>On-screen Show (4:3)</PresentationFormat>
  <Paragraphs>81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Powerpoint Template_2016</vt:lpstr>
      <vt:lpstr>Building Alumnae Engagement</vt:lpstr>
      <vt:lpstr>Overview</vt:lpstr>
      <vt:lpstr>Association Channels</vt:lpstr>
      <vt:lpstr>Supporting Clubs</vt:lpstr>
      <vt:lpstr>Supporting Clubs</vt:lpstr>
      <vt:lpstr>Supporting Clubs</vt:lpstr>
      <vt:lpstr>Supporting Clubs</vt:lpstr>
      <vt:lpstr>Promoting Your Club Activities</vt:lpstr>
      <vt:lpstr>Do You Really Need a Website? </vt:lpstr>
      <vt:lpstr>PowerPoint Presentation</vt:lpstr>
      <vt:lpstr>Steal from the Best</vt:lpstr>
      <vt:lpstr>Steal from the Best</vt:lpstr>
      <vt:lpstr>Takeaways</vt:lpstr>
      <vt:lpstr>Takeaways</vt:lpstr>
      <vt:lpstr>Takeaways</vt:lpstr>
    </vt:vector>
  </TitlesOfParts>
  <Company>alumnae association of mount holyoke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millie rossman</dc:creator>
  <cp:lastModifiedBy>Taylor Scott</cp:lastModifiedBy>
  <cp:revision>57</cp:revision>
  <dcterms:created xsi:type="dcterms:W3CDTF">2013-08-23T19:49:51Z</dcterms:created>
  <dcterms:modified xsi:type="dcterms:W3CDTF">2016-04-22T18:09:12Z</dcterms:modified>
</cp:coreProperties>
</file>